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12"/>
  </p:notesMasterIdLst>
  <p:sldIdLst>
    <p:sldId id="344" r:id="rId2"/>
    <p:sldId id="309" r:id="rId3"/>
    <p:sldId id="263" r:id="rId4"/>
    <p:sldId id="346" r:id="rId5"/>
    <p:sldId id="345" r:id="rId6"/>
    <p:sldId id="347" r:id="rId7"/>
    <p:sldId id="350" r:id="rId8"/>
    <p:sldId id="349" r:id="rId9"/>
    <p:sldId id="348" r:id="rId10"/>
    <p:sldId id="288"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2344"/>
  </p:normalViewPr>
  <p:slideViewPr>
    <p:cSldViewPr snapToGrid="0" snapToObjects="1">
      <p:cViewPr varScale="1">
        <p:scale>
          <a:sx n="79" d="100"/>
          <a:sy n="79" d="100"/>
        </p:scale>
        <p:origin x="90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8CE511-4FDA-9D46-9758-CEF33EA990A3}" type="datetimeFigureOut">
              <a:rPr lang="en-US" smtClean="0"/>
              <a:t>2/5/2019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8E354E-C0B8-CB44-A9C1-4BDD60E8B1A7}" type="slidenum">
              <a:rPr lang="en-US" smtClean="0"/>
              <a:t>‹#›</a:t>
            </a:fld>
            <a:endParaRPr lang="en-US"/>
          </a:p>
        </p:txBody>
      </p:sp>
    </p:spTree>
    <p:extLst>
      <p:ext uri="{BB962C8B-B14F-4D97-AF65-F5344CB8AC3E}">
        <p14:creationId xmlns:p14="http://schemas.microsoft.com/office/powerpoint/2010/main" val="579432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15413" y="1844825"/>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670176"/>
            <a:ext cx="8534400" cy="1270992"/>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atement 1">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F5AA1D2C-2BE2-47D9-B577-5CD3E3D9F87B}"/>
              </a:ext>
            </a:extLst>
          </p:cNvPr>
          <p:cNvSpPr/>
          <p:nvPr/>
        </p:nvSpPr>
        <p:spPr>
          <a:xfrm>
            <a:off x="0" y="1171577"/>
            <a:ext cx="12192000" cy="568642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sp>
        <p:nvSpPr>
          <p:cNvPr id="3" name="Rectangle 4">
            <a:extLst>
              <a:ext uri="{FF2B5EF4-FFF2-40B4-BE49-F238E27FC236}">
                <a16:creationId xmlns:a16="http://schemas.microsoft.com/office/drawing/2014/main" id="{670E484D-C5FD-4D4F-B5A8-079D6FA46A9A}"/>
              </a:ext>
            </a:extLst>
          </p:cNvPr>
          <p:cNvSpPr/>
          <p:nvPr/>
        </p:nvSpPr>
        <p:spPr>
          <a:xfrm>
            <a:off x="197339" y="147638"/>
            <a:ext cx="11775831" cy="6710362"/>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pic>
        <p:nvPicPr>
          <p:cNvPr id="4" name="Picture 8" descr="Save_the_Children_logo.png">
            <a:extLst>
              <a:ext uri="{FF2B5EF4-FFF2-40B4-BE49-F238E27FC236}">
                <a16:creationId xmlns:a16="http://schemas.microsoft.com/office/drawing/2014/main" id="{0A084A7E-E48D-4A4C-8C6D-52274E18719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4201" y="6426202"/>
            <a:ext cx="2481384"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2">
            <a:extLst>
              <a:ext uri="{FF2B5EF4-FFF2-40B4-BE49-F238E27FC236}">
                <a16:creationId xmlns:a16="http://schemas.microsoft.com/office/drawing/2014/main" id="{21DA4D82-1089-495C-B0E4-2EBC6A1C8A98}"/>
              </a:ext>
            </a:extLst>
          </p:cNvPr>
          <p:cNvCxnSpPr/>
          <p:nvPr/>
        </p:nvCxnSpPr>
        <p:spPr>
          <a:xfrm flipH="1">
            <a:off x="3288324" y="6432552"/>
            <a:ext cx="9768"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13">
            <a:extLst>
              <a:ext uri="{FF2B5EF4-FFF2-40B4-BE49-F238E27FC236}">
                <a16:creationId xmlns:a16="http://schemas.microsoft.com/office/drawing/2014/main" id="{98351345-7019-46DF-BD8B-A158856EBF18}"/>
              </a:ext>
            </a:extLst>
          </p:cNvPr>
          <p:cNvCxnSpPr/>
          <p:nvPr/>
        </p:nvCxnSpPr>
        <p:spPr>
          <a:xfrm flipH="1">
            <a:off x="8520724" y="6432552"/>
            <a:ext cx="7816"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 name="Date Placeholder 1">
            <a:extLst>
              <a:ext uri="{FF2B5EF4-FFF2-40B4-BE49-F238E27FC236}">
                <a16:creationId xmlns:a16="http://schemas.microsoft.com/office/drawing/2014/main" id="{62E2CDE2-A7BD-42E8-9F9D-6D451DB7EA21}"/>
              </a:ext>
            </a:extLst>
          </p:cNvPr>
          <p:cNvSpPr>
            <a:spLocks noGrp="1"/>
          </p:cNvSpPr>
          <p:nvPr>
            <p:ph type="dt" sz="half" idx="10"/>
          </p:nvPr>
        </p:nvSpPr>
        <p:spPr/>
        <p:txBody>
          <a:bodyPr/>
          <a:lstStyle>
            <a:lvl1pPr>
              <a:defRPr/>
            </a:lvl1pPr>
          </a:lstStyle>
          <a:p>
            <a:pPr>
              <a:defRPr/>
            </a:pPr>
            <a:r>
              <a:rPr lang="en-US"/>
              <a:t>26 April 2016</a:t>
            </a:r>
          </a:p>
        </p:txBody>
      </p:sp>
      <p:sp>
        <p:nvSpPr>
          <p:cNvPr id="8" name="Footer Placeholder 2">
            <a:extLst>
              <a:ext uri="{FF2B5EF4-FFF2-40B4-BE49-F238E27FC236}">
                <a16:creationId xmlns:a16="http://schemas.microsoft.com/office/drawing/2014/main" id="{946D8387-CAEC-4629-A1AE-0A86FDD05B88}"/>
              </a:ext>
            </a:extLst>
          </p:cNvPr>
          <p:cNvSpPr>
            <a:spLocks noGrp="1"/>
          </p:cNvSpPr>
          <p:nvPr>
            <p:ph type="ftr" sz="quarter" idx="11"/>
          </p:nvPr>
        </p:nvSpPr>
        <p:spPr/>
        <p:txBody>
          <a:bodyPr/>
          <a:lstStyle>
            <a:lvl1pPr>
              <a:defRPr/>
            </a:lvl1pPr>
          </a:lstStyle>
          <a:p>
            <a:pPr>
              <a:defRPr/>
            </a:pPr>
            <a:r>
              <a:rPr lang="en-US"/>
              <a:t>Amend presentation name in Footer and Apply to All</a:t>
            </a:r>
          </a:p>
        </p:txBody>
      </p:sp>
      <p:sp>
        <p:nvSpPr>
          <p:cNvPr id="9" name="Slide Number Placeholder 3">
            <a:extLst>
              <a:ext uri="{FF2B5EF4-FFF2-40B4-BE49-F238E27FC236}">
                <a16:creationId xmlns:a16="http://schemas.microsoft.com/office/drawing/2014/main" id="{3573A57B-91A8-4095-A6C3-A69361662CF1}"/>
              </a:ext>
            </a:extLst>
          </p:cNvPr>
          <p:cNvSpPr>
            <a:spLocks noGrp="1"/>
          </p:cNvSpPr>
          <p:nvPr>
            <p:ph type="sldNum" sz="quarter" idx="12"/>
          </p:nvPr>
        </p:nvSpPr>
        <p:spPr/>
        <p:txBody>
          <a:bodyPr/>
          <a:lstStyle>
            <a:lvl1pPr>
              <a:defRPr/>
            </a:lvl1pPr>
          </a:lstStyle>
          <a:p>
            <a:pPr>
              <a:defRPr/>
            </a:pPr>
            <a:fld id="{2E0DC0B1-6A27-42B7-B774-6BDE4DF9BE8A}" type="slidenum">
              <a:rPr lang="en-US" altLang="en-US"/>
              <a:pPr>
                <a:defRPr/>
              </a:pPr>
              <a:t>‹#›</a:t>
            </a:fld>
            <a:endParaRPr lang="en-US" altLang="en-US"/>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a16="http://schemas.microsoft.com/office/drawing/2014/main"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a16="http://schemas.microsoft.com/office/drawing/2014/main"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4"/>
          </p:nvPr>
        </p:nvSpPr>
        <p:spPr>
          <a:xfrm>
            <a:off x="8737600" y="6324413"/>
            <a:ext cx="2844800" cy="365125"/>
          </a:xfrm>
          <a:prstGeom prst="rect">
            <a:avLst/>
          </a:prstGeom>
        </p:spPr>
        <p:txBody>
          <a:bodyPr vert="horz" lIns="91440" tIns="45720" rIns="91440" bIns="45720" rtlCol="0" anchor="ctr"/>
          <a:lstStyle>
            <a:lvl1pPr algn="r">
              <a:defRPr sz="1200">
                <a:solidFill>
                  <a:srgbClr val="7F1416"/>
                </a:solidFill>
              </a:defRPr>
            </a:lvl1pPr>
          </a:lstStyle>
          <a:p>
            <a:fld id="{1327C452-0D12-48F3-BB65-BBA3E6350F2C}" type="slidenum">
              <a:rPr lang="en-GB" smtClean="0"/>
              <a:pPr/>
              <a:t>‹#›</a:t>
            </a:fld>
            <a:endParaRPr lang="en-GB" dirty="0"/>
          </a:p>
        </p:txBody>
      </p:sp>
      <p:sp>
        <p:nvSpPr>
          <p:cNvPr id="7"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grpSp>
        <p:nvGrpSpPr>
          <p:cNvPr id="31" name="Group 30"/>
          <p:cNvGrpSpPr/>
          <p:nvPr/>
        </p:nvGrpSpPr>
        <p:grpSpPr>
          <a:xfrm>
            <a:off x="623392" y="6309320"/>
            <a:ext cx="2544960" cy="400110"/>
            <a:chOff x="3671392" y="6341258"/>
            <a:chExt cx="1908720" cy="400110"/>
          </a:xfrm>
        </p:grpSpPr>
        <p:pic>
          <p:nvPicPr>
            <p:cNvPr id="2049" name="Picture 3" descr="Logo-small"/>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3671392" y="6381328"/>
              <a:ext cx="360040" cy="31548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3995936" y="6341258"/>
              <a:ext cx="158417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800" b="1"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Global Shelter Cluster</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ShelterCluster.org</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595959"/>
                  </a:solidFill>
                  <a:effectLst/>
                  <a:latin typeface="Verdana" pitchFamily="34" charset="0"/>
                  <a:ea typeface="Times New Roman" pitchFamily="18" charset="0"/>
                  <a:cs typeface="Times New Roman" pitchFamily="18" charset="0"/>
                </a:rPr>
                <a:t>Coordinating Humanitarian Shelter</a:t>
              </a:r>
              <a:endParaRPr kumimoji="0" lang="en-GB" sz="1800" b="0" i="0" u="none" strike="noStrike" cap="none" normalizeH="0" baseline="0" dirty="0">
                <a:ln>
                  <a:noFill/>
                </a:ln>
                <a:solidFill>
                  <a:schemeClr val="tx1"/>
                </a:solidFill>
                <a:effectLst/>
                <a:latin typeface="Arial" pitchFamily="34" charset="0"/>
                <a:cs typeface="Arial" pitchFamily="34" charset="0"/>
              </a:endParaRPr>
            </a:p>
          </p:txBody>
        </p:sp>
      </p:grpSp>
      <p:sp>
        <p:nvSpPr>
          <p:cNvPr id="11" name="Rectangle 10"/>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sp>
        <p:nvSpPr>
          <p:cNvPr id="16" name="Rectangle 15"/>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0" name="Rectangle 19"/>
          <p:cNvSpPr/>
          <p:nvPr/>
        </p:nvSpPr>
        <p:spPr>
          <a:xfrm>
            <a:off x="0"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7" name="Rectangle 26"/>
          <p:cNvSpPr/>
          <p:nvPr/>
        </p:nvSpPr>
        <p:spPr>
          <a:xfrm>
            <a:off x="2448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8" name="Rectangle 27"/>
          <p:cNvSpPr/>
          <p:nvPr/>
        </p:nvSpPr>
        <p:spPr>
          <a:xfrm>
            <a:off x="4896000" y="6741368"/>
            <a:ext cx="2448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9" name="Rectangle 28"/>
          <p:cNvSpPr/>
          <p:nvPr/>
        </p:nvSpPr>
        <p:spPr>
          <a:xfrm>
            <a:off x="7344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30" name="Rectangle 29"/>
          <p:cNvSpPr/>
          <p:nvPr/>
        </p:nvSpPr>
        <p:spPr>
          <a:xfrm>
            <a:off x="9768341"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Tree>
    <p:extLst>
      <p:ext uri="{BB962C8B-B14F-4D97-AF65-F5344CB8AC3E}">
        <p14:creationId xmlns:p14="http://schemas.microsoft.com/office/powerpoint/2010/main" val="68016928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 id="2147483719" r:id="rId23"/>
    <p:sldLayoutId id="2147483720" r:id="rId24"/>
    <p:sldLayoutId id="2147483721" r:id="rId25"/>
    <p:sldLayoutId id="2147483722" r:id="rId26"/>
    <p:sldLayoutId id="2147483723" r:id="rId27"/>
    <p:sldLayoutId id="2147483724" r:id="rId28"/>
    <p:sldLayoutId id="2147483725" r:id="rId29"/>
    <p:sldLayoutId id="2147483726" r:id="rId30"/>
    <p:sldLayoutId id="2147483727" r:id="rId31"/>
    <p:sldLayoutId id="2147483728" r:id="rId32"/>
    <p:sldLayoutId id="2147483729" r:id="rId33"/>
    <p:sldLayoutId id="2147483730" r:id="rId34"/>
    <p:sldLayoutId id="2147483731" r:id="rId35"/>
  </p:sldLayoutIdLst>
  <p:hf hdr="0" ftr="0"/>
  <p:txStyles>
    <p:titleStyle>
      <a:lvl1pPr algn="ctr" defTabSz="914400" rtl="0" eaLnBrk="1" latinLnBrk="0" hangingPunct="1">
        <a:spcBef>
          <a:spcPct val="0"/>
        </a:spcBef>
        <a:buNone/>
        <a:defRPr sz="3600" b="1" kern="1200">
          <a:solidFill>
            <a:srgbClr val="04314C"/>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Clr>
          <a:srgbClr val="7F1416"/>
        </a:buClr>
        <a:buFont typeface="Wingdings" pitchFamily="2"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7F1416"/>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7F1416"/>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5543" y="1844825"/>
            <a:ext cx="10744200" cy="1470025"/>
          </a:xfrm>
        </p:spPr>
        <p:txBody>
          <a:bodyPr>
            <a:normAutofit fontScale="90000"/>
          </a:bodyPr>
          <a:lstStyle/>
          <a:p>
            <a:r>
              <a:rPr lang="en-US" dirty="0"/>
              <a:t>Scenario Work 2: Selecting and coordinating needs analysis methods</a:t>
            </a:r>
            <a:br>
              <a:rPr lang="en-US" i="1" dirty="0">
                <a:solidFill>
                  <a:srgbClr val="000000"/>
                </a:solidFill>
                <a:latin typeface="Calibri" charset="0"/>
              </a:rPr>
            </a:br>
            <a:br>
              <a:rPr lang="en-US" i="1" dirty="0">
                <a:solidFill>
                  <a:srgbClr val="000000"/>
                </a:solidFill>
                <a:latin typeface="Calibri" charset="0"/>
              </a:rPr>
            </a:b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6758485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3064" y="2755191"/>
            <a:ext cx="10972800" cy="1143000"/>
          </a:xfrm>
        </p:spPr>
        <p:txBody>
          <a:bodyPr/>
          <a:lstStyle/>
          <a:p>
            <a:r>
              <a:rPr lang="en-US" dirty="0"/>
              <a:t>Any questions?</a:t>
            </a:r>
          </a:p>
        </p:txBody>
      </p:sp>
      <p:sp>
        <p:nvSpPr>
          <p:cNvPr id="4" name="Slide Number Placeholder 3"/>
          <p:cNvSpPr>
            <a:spLocks noGrp="1"/>
          </p:cNvSpPr>
          <p:nvPr>
            <p:ph type="sldNum" sz="quarter" idx="12"/>
          </p:nvPr>
        </p:nvSpPr>
        <p:spPr/>
        <p:txBody>
          <a:bodyPr/>
          <a:lstStyle/>
          <a:p>
            <a:fld id="{1327C452-0D12-48F3-BB65-BBA3E6350F2C}" type="slidenum">
              <a:rPr lang="en-GB" smtClean="0"/>
              <a:t>10</a:t>
            </a:fld>
            <a:endParaRPr lang="en-GB"/>
          </a:p>
        </p:txBody>
      </p:sp>
    </p:spTree>
    <p:extLst>
      <p:ext uri="{BB962C8B-B14F-4D97-AF65-F5344CB8AC3E}">
        <p14:creationId xmlns:p14="http://schemas.microsoft.com/office/powerpoint/2010/main" val="857105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4638"/>
            <a:ext cx="12192001" cy="1143000"/>
          </a:xfrm>
        </p:spPr>
        <p:txBody>
          <a:bodyPr>
            <a:normAutofit/>
          </a:bodyPr>
          <a:lstStyle/>
          <a:p>
            <a:r>
              <a:rPr lang="en-US" sz="3200" dirty="0"/>
              <a:t>Scenario Work 2: Selecting and coordinating market analyses</a:t>
            </a:r>
            <a:endParaRPr lang="en-US" sz="3100" dirty="0"/>
          </a:p>
        </p:txBody>
      </p:sp>
      <p:sp>
        <p:nvSpPr>
          <p:cNvPr id="4" name="Slide Number Placeholder 3"/>
          <p:cNvSpPr>
            <a:spLocks noGrp="1"/>
          </p:cNvSpPr>
          <p:nvPr>
            <p:ph type="sldNum" sz="quarter" idx="12"/>
          </p:nvPr>
        </p:nvSpPr>
        <p:spPr/>
        <p:txBody>
          <a:bodyPr/>
          <a:lstStyle/>
          <a:p>
            <a:fld id="{1327C452-0D12-48F3-BB65-BBA3E6350F2C}" type="slidenum">
              <a:rPr lang="en-GB" smtClean="0"/>
              <a:t>2</a:t>
            </a:fld>
            <a:endParaRPr lang="en-GB"/>
          </a:p>
        </p:txBody>
      </p:sp>
      <p:sp>
        <p:nvSpPr>
          <p:cNvPr id="6" name="Content Placeholder 2"/>
          <p:cNvSpPr>
            <a:spLocks noGrp="1"/>
          </p:cNvSpPr>
          <p:nvPr>
            <p:ph idx="1"/>
          </p:nvPr>
        </p:nvSpPr>
        <p:spPr>
          <a:xfrm>
            <a:off x="609600" y="1600201"/>
            <a:ext cx="10972800" cy="4525963"/>
          </a:xfrm>
        </p:spPr>
        <p:txBody>
          <a:bodyPr>
            <a:normAutofit/>
          </a:bodyPr>
          <a:lstStyle/>
          <a:p>
            <a:r>
              <a:rPr lang="en-US" dirty="0"/>
              <a:t>Learning Objectives </a:t>
            </a:r>
            <a:r>
              <a:rPr lang="mr-IN" dirty="0"/>
              <a:t>–</a:t>
            </a:r>
            <a:r>
              <a:rPr lang="en-US" dirty="0"/>
              <a:t> Participants will be able to:</a:t>
            </a:r>
          </a:p>
          <a:p>
            <a:pPr marL="0" indent="0">
              <a:buNone/>
            </a:pPr>
            <a:r>
              <a:rPr lang="en-US" dirty="0"/>
              <a:t>• State how to coordinate market analyses within Shelter Cluster partners</a:t>
            </a:r>
          </a:p>
          <a:p>
            <a:pPr marL="0" indent="0">
              <a:buNone/>
            </a:pPr>
            <a:r>
              <a:rPr lang="en-US" dirty="0"/>
              <a:t>• State how to coordinate market analyses with other Clusters, and with CWGs</a:t>
            </a:r>
          </a:p>
        </p:txBody>
      </p:sp>
    </p:spTree>
    <p:extLst>
      <p:ext uri="{BB962C8B-B14F-4D97-AF65-F5344CB8AC3E}">
        <p14:creationId xmlns:p14="http://schemas.microsoft.com/office/powerpoint/2010/main" val="1117901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2: Selecting and coordinating market analyses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3</a:t>
            </a:fld>
            <a:endParaRPr lang="en-GB"/>
          </a:p>
        </p:txBody>
      </p:sp>
      <p:sp>
        <p:nvSpPr>
          <p:cNvPr id="6" name="Content Placeholder 2"/>
          <p:cNvSpPr>
            <a:spLocks noGrp="1"/>
          </p:cNvSpPr>
          <p:nvPr>
            <p:ph idx="1"/>
          </p:nvPr>
        </p:nvSpPr>
        <p:spPr>
          <a:xfrm>
            <a:off x="609600" y="1600201"/>
            <a:ext cx="10972800" cy="4525963"/>
          </a:xfrm>
        </p:spPr>
        <p:txBody>
          <a:bodyPr>
            <a:normAutofit/>
          </a:bodyPr>
          <a:lstStyle/>
          <a:p>
            <a:r>
              <a:rPr lang="en-US" dirty="0"/>
              <a:t>Topic 1 (</a:t>
            </a:r>
            <a:r>
              <a:rPr lang="en-US" i="1" dirty="0"/>
              <a:t>XX</a:t>
            </a:r>
            <a:r>
              <a:rPr lang="en-US" dirty="0"/>
              <a:t> minutes): Baseline analysis of the pre-emergency national economy </a:t>
            </a:r>
          </a:p>
          <a:p>
            <a:r>
              <a:rPr lang="en-US" dirty="0"/>
              <a:t>Topic 2 (</a:t>
            </a:r>
            <a:r>
              <a:rPr lang="en-US" i="1" dirty="0"/>
              <a:t>XX</a:t>
            </a:r>
            <a:r>
              <a:rPr lang="en-US" dirty="0"/>
              <a:t> minutes): First field reports on affected populations' preferences for shelter and housing repair materials, and first sit reps on physical re-establishment of local markets</a:t>
            </a:r>
          </a:p>
        </p:txBody>
      </p:sp>
    </p:spTree>
    <p:extLst>
      <p:ext uri="{BB962C8B-B14F-4D97-AF65-F5344CB8AC3E}">
        <p14:creationId xmlns:p14="http://schemas.microsoft.com/office/powerpoint/2010/main" val="1524948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2: Selecting and coordinating market analyses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4</a:t>
            </a:fld>
            <a:endParaRPr lang="en-GB"/>
          </a:p>
        </p:txBody>
      </p:sp>
      <p:sp>
        <p:nvSpPr>
          <p:cNvPr id="5" name="Content Placeholder 2"/>
          <p:cNvSpPr>
            <a:spLocks noGrp="1"/>
          </p:cNvSpPr>
          <p:nvPr>
            <p:ph idx="1"/>
          </p:nvPr>
        </p:nvSpPr>
        <p:spPr>
          <a:xfrm>
            <a:off x="609600" y="1600201"/>
            <a:ext cx="10972800" cy="4525963"/>
          </a:xfrm>
        </p:spPr>
        <p:txBody>
          <a:bodyPr>
            <a:normAutofit/>
          </a:bodyPr>
          <a:lstStyle/>
          <a:p>
            <a:pPr marL="0" indent="0">
              <a:buNone/>
            </a:pPr>
            <a:r>
              <a:rPr lang="en-US" dirty="0"/>
              <a:t>Group work:</a:t>
            </a:r>
          </a:p>
          <a:p>
            <a:r>
              <a:rPr lang="en-US" dirty="0"/>
              <a:t>Read the scenario background docs:</a:t>
            </a:r>
          </a:p>
          <a:p>
            <a:pPr lvl="1"/>
            <a:r>
              <a:rPr lang="en-US" dirty="0" err="1"/>
              <a:t>Sendonia</a:t>
            </a:r>
            <a:r>
              <a:rPr lang="en-US" dirty="0"/>
              <a:t> Country Profile (</a:t>
            </a:r>
            <a:r>
              <a:rPr lang="en-US" i="1" dirty="0"/>
              <a:t>review</a:t>
            </a:r>
            <a:r>
              <a:rPr lang="en-US" dirty="0"/>
              <a:t>)</a:t>
            </a:r>
          </a:p>
        </p:txBody>
      </p:sp>
    </p:spTree>
    <p:extLst>
      <p:ext uri="{BB962C8B-B14F-4D97-AF65-F5344CB8AC3E}">
        <p14:creationId xmlns:p14="http://schemas.microsoft.com/office/powerpoint/2010/main" val="12392073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2: Selecting and coordinating market analyses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5</a:t>
            </a:fld>
            <a:endParaRPr lang="en-GB"/>
          </a:p>
        </p:txBody>
      </p:sp>
      <p:sp>
        <p:nvSpPr>
          <p:cNvPr id="5" name="Content Placeholder 2"/>
          <p:cNvSpPr>
            <a:spLocks noGrp="1"/>
          </p:cNvSpPr>
          <p:nvPr>
            <p:ph idx="1"/>
          </p:nvPr>
        </p:nvSpPr>
        <p:spPr>
          <a:xfrm>
            <a:off x="609600" y="1600201"/>
            <a:ext cx="10972800" cy="4525963"/>
          </a:xfrm>
        </p:spPr>
        <p:txBody>
          <a:bodyPr>
            <a:normAutofit fontScale="92500" lnSpcReduction="20000"/>
          </a:bodyPr>
          <a:lstStyle/>
          <a:p>
            <a:pPr marL="0" indent="0">
              <a:buNone/>
            </a:pPr>
            <a:r>
              <a:rPr lang="en-US" dirty="0"/>
              <a:t>Group work, Tasks:</a:t>
            </a:r>
          </a:p>
          <a:p>
            <a:r>
              <a:rPr lang="de-DE" dirty="0" err="1"/>
              <a:t>For</a:t>
            </a:r>
            <a:r>
              <a:rPr lang="de-DE" dirty="0"/>
              <a:t> </a:t>
            </a:r>
            <a:r>
              <a:rPr lang="de-DE" dirty="0" err="1"/>
              <a:t>each</a:t>
            </a:r>
            <a:r>
              <a:rPr lang="de-DE" dirty="0"/>
              <a:t> </a:t>
            </a:r>
            <a:r>
              <a:rPr lang="de-DE" dirty="0" err="1"/>
              <a:t>task</a:t>
            </a:r>
            <a:r>
              <a:rPr lang="de-DE" dirty="0"/>
              <a:t>, </a:t>
            </a:r>
            <a:r>
              <a:rPr lang="de-DE" dirty="0" err="1"/>
              <a:t>work</a:t>
            </a:r>
            <a:r>
              <a:rPr lang="de-DE" dirty="0"/>
              <a:t> </a:t>
            </a:r>
            <a:r>
              <a:rPr lang="de-DE" dirty="0" err="1"/>
              <a:t>together</a:t>
            </a:r>
            <a:r>
              <a:rPr lang="de-DE" dirty="0"/>
              <a:t> </a:t>
            </a:r>
            <a:r>
              <a:rPr lang="mr-IN" dirty="0"/>
              <a:t>–</a:t>
            </a:r>
            <a:r>
              <a:rPr lang="de-DE" dirty="0"/>
              <a:t> </a:t>
            </a:r>
            <a:r>
              <a:rPr lang="de-DE" dirty="0" err="1"/>
              <a:t>use</a:t>
            </a:r>
            <a:r>
              <a:rPr lang="de-DE" dirty="0"/>
              <a:t> </a:t>
            </a:r>
            <a:r>
              <a:rPr lang="de-DE" dirty="0" err="1"/>
              <a:t>flip</a:t>
            </a:r>
            <a:r>
              <a:rPr lang="de-DE" dirty="0"/>
              <a:t>-chart </a:t>
            </a:r>
            <a:r>
              <a:rPr lang="de-DE" dirty="0" err="1"/>
              <a:t>paper</a:t>
            </a:r>
            <a:r>
              <a:rPr lang="de-DE" dirty="0"/>
              <a:t>, </a:t>
            </a:r>
            <a:r>
              <a:rPr lang="de-DE" dirty="0" err="1"/>
              <a:t>markers</a:t>
            </a:r>
            <a:r>
              <a:rPr lang="de-DE" dirty="0"/>
              <a:t>, post-</a:t>
            </a:r>
            <a:r>
              <a:rPr lang="de-DE" dirty="0" err="1"/>
              <a:t>it</a:t>
            </a:r>
            <a:r>
              <a:rPr lang="de-DE" dirty="0"/>
              <a:t> </a:t>
            </a:r>
            <a:r>
              <a:rPr lang="de-DE" dirty="0" err="1"/>
              <a:t>notes</a:t>
            </a:r>
            <a:r>
              <a:rPr lang="de-DE" dirty="0"/>
              <a:t>, </a:t>
            </a:r>
            <a:r>
              <a:rPr lang="de-DE" dirty="0" err="1"/>
              <a:t>etc</a:t>
            </a:r>
            <a:endParaRPr lang="de-DE" dirty="0"/>
          </a:p>
          <a:p>
            <a:r>
              <a:rPr lang="de-DE" sz="3200" dirty="0"/>
              <a:t>At </a:t>
            </a:r>
            <a:r>
              <a:rPr lang="de-DE" sz="3200" dirty="0" err="1"/>
              <a:t>the</a:t>
            </a:r>
            <a:r>
              <a:rPr lang="de-DE" sz="3200" dirty="0"/>
              <a:t> end </a:t>
            </a:r>
            <a:r>
              <a:rPr lang="de-DE" sz="3200" dirty="0" err="1"/>
              <a:t>of</a:t>
            </a:r>
            <a:r>
              <a:rPr lang="de-DE" sz="3200" dirty="0"/>
              <a:t> </a:t>
            </a:r>
            <a:r>
              <a:rPr lang="de-DE" sz="3200" dirty="0" err="1"/>
              <a:t>each</a:t>
            </a:r>
            <a:r>
              <a:rPr lang="de-DE" sz="3200" dirty="0"/>
              <a:t> </a:t>
            </a:r>
            <a:r>
              <a:rPr lang="de-DE" sz="3200" dirty="0" err="1"/>
              <a:t>task</a:t>
            </a:r>
            <a:r>
              <a:rPr lang="de-DE" sz="3200" dirty="0"/>
              <a:t>, </a:t>
            </a:r>
            <a:r>
              <a:rPr lang="de-DE" sz="3200" dirty="0" err="1"/>
              <a:t>each</a:t>
            </a:r>
            <a:r>
              <a:rPr lang="de-DE" sz="3200" dirty="0"/>
              <a:t> </a:t>
            </a:r>
            <a:r>
              <a:rPr lang="de-DE" sz="3200" dirty="0" err="1"/>
              <a:t>group</a:t>
            </a:r>
            <a:r>
              <a:rPr lang="de-DE" sz="3200" dirty="0"/>
              <a:t> will </a:t>
            </a:r>
            <a:r>
              <a:rPr lang="de-DE" sz="3200" dirty="0" err="1"/>
              <a:t>be</a:t>
            </a:r>
            <a:r>
              <a:rPr lang="de-DE" sz="3200" dirty="0"/>
              <a:t> </a:t>
            </a:r>
            <a:r>
              <a:rPr lang="de-DE" sz="3200" dirty="0" err="1"/>
              <a:t>asked</a:t>
            </a:r>
            <a:r>
              <a:rPr lang="de-DE" sz="3200" dirty="0"/>
              <a:t> </a:t>
            </a:r>
            <a:r>
              <a:rPr lang="de-DE" sz="3200" dirty="0" err="1"/>
              <a:t>to</a:t>
            </a:r>
            <a:r>
              <a:rPr lang="de-DE" sz="3200" dirty="0"/>
              <a:t> </a:t>
            </a:r>
            <a:r>
              <a:rPr lang="de-DE" sz="3200" dirty="0" err="1"/>
              <a:t>make</a:t>
            </a:r>
            <a:r>
              <a:rPr lang="de-DE" sz="3200" dirty="0"/>
              <a:t> a 5-minute </a:t>
            </a:r>
            <a:r>
              <a:rPr lang="de-DE" sz="3200" dirty="0" err="1"/>
              <a:t>presentation</a:t>
            </a:r>
            <a:r>
              <a:rPr lang="de-DE" sz="3200" dirty="0"/>
              <a:t> in </a:t>
            </a:r>
            <a:r>
              <a:rPr lang="de-DE" sz="3200" dirty="0" err="1"/>
              <a:t>plenary</a:t>
            </a:r>
            <a:endParaRPr lang="de-DE" sz="3200" dirty="0"/>
          </a:p>
          <a:p>
            <a:r>
              <a:rPr lang="de-DE" dirty="0" err="1"/>
              <a:t>Be</a:t>
            </a:r>
            <a:r>
              <a:rPr lang="de-DE" dirty="0"/>
              <a:t> </a:t>
            </a:r>
            <a:r>
              <a:rPr lang="de-DE" dirty="0" err="1"/>
              <a:t>specific</a:t>
            </a:r>
            <a:r>
              <a:rPr lang="de-DE" dirty="0"/>
              <a:t> </a:t>
            </a:r>
            <a:r>
              <a:rPr lang="de-DE" dirty="0" err="1"/>
              <a:t>to</a:t>
            </a:r>
            <a:r>
              <a:rPr lang="de-DE" dirty="0"/>
              <a:t> </a:t>
            </a:r>
            <a:r>
              <a:rPr lang="de-DE" dirty="0" err="1"/>
              <a:t>the</a:t>
            </a:r>
            <a:r>
              <a:rPr lang="de-DE" dirty="0"/>
              <a:t> </a:t>
            </a:r>
            <a:r>
              <a:rPr lang="de-DE" dirty="0" err="1"/>
              <a:t>local</a:t>
            </a:r>
            <a:r>
              <a:rPr lang="de-DE" dirty="0"/>
              <a:t> </a:t>
            </a:r>
            <a:r>
              <a:rPr lang="de-DE" dirty="0" err="1"/>
              <a:t>context</a:t>
            </a:r>
            <a:r>
              <a:rPr lang="de-DE" dirty="0"/>
              <a:t> in </a:t>
            </a:r>
            <a:r>
              <a:rPr lang="de-DE" dirty="0" err="1"/>
              <a:t>the</a:t>
            </a:r>
            <a:r>
              <a:rPr lang="de-DE" dirty="0"/>
              <a:t> </a:t>
            </a:r>
            <a:r>
              <a:rPr lang="de-DE" dirty="0" err="1"/>
              <a:t>scenario</a:t>
            </a:r>
            <a:r>
              <a:rPr lang="de-DE" dirty="0"/>
              <a:t> </a:t>
            </a:r>
            <a:r>
              <a:rPr lang="mr-IN" dirty="0"/>
              <a:t>–</a:t>
            </a:r>
            <a:r>
              <a:rPr lang="de-DE" dirty="0"/>
              <a:t> but also </a:t>
            </a:r>
            <a:r>
              <a:rPr lang="de-DE" dirty="0" err="1"/>
              <a:t>draw</a:t>
            </a:r>
            <a:r>
              <a:rPr lang="de-DE" dirty="0"/>
              <a:t> on </a:t>
            </a:r>
            <a:r>
              <a:rPr lang="de-DE" dirty="0" err="1"/>
              <a:t>your</a:t>
            </a:r>
            <a:r>
              <a:rPr lang="de-DE" dirty="0"/>
              <a:t> </a:t>
            </a:r>
            <a:r>
              <a:rPr lang="de-DE" dirty="0" err="1"/>
              <a:t>own</a:t>
            </a:r>
            <a:r>
              <a:rPr lang="de-DE" dirty="0"/>
              <a:t> </a:t>
            </a:r>
            <a:r>
              <a:rPr lang="de-DE" dirty="0" err="1"/>
              <a:t>experiences</a:t>
            </a:r>
            <a:r>
              <a:rPr lang="de-DE" dirty="0"/>
              <a:t> in </a:t>
            </a:r>
            <a:r>
              <a:rPr lang="de-DE" dirty="0" err="1"/>
              <a:t>other</a:t>
            </a:r>
            <a:r>
              <a:rPr lang="de-DE" dirty="0"/>
              <a:t> (real) countries</a:t>
            </a:r>
          </a:p>
          <a:p>
            <a:r>
              <a:rPr lang="de-DE" sz="3200" dirty="0" err="1"/>
              <a:t>Remember</a:t>
            </a:r>
            <a:r>
              <a:rPr lang="de-DE" sz="3200" dirty="0"/>
              <a:t> </a:t>
            </a:r>
            <a:r>
              <a:rPr lang="de-DE" sz="3200" dirty="0" err="1"/>
              <a:t>to</a:t>
            </a:r>
            <a:r>
              <a:rPr lang="de-DE" sz="3200" dirty="0"/>
              <a:t> </a:t>
            </a:r>
            <a:r>
              <a:rPr lang="de-DE" sz="3200" dirty="0" err="1"/>
              <a:t>refer</a:t>
            </a:r>
            <a:r>
              <a:rPr lang="de-DE" sz="3200" dirty="0"/>
              <a:t> </a:t>
            </a:r>
            <a:r>
              <a:rPr lang="de-DE" sz="3200" dirty="0" err="1"/>
              <a:t>always</a:t>
            </a:r>
            <a:r>
              <a:rPr lang="de-DE" sz="3200" dirty="0"/>
              <a:t> </a:t>
            </a:r>
            <a:r>
              <a:rPr lang="de-DE" sz="3200" dirty="0" err="1"/>
              <a:t>to</a:t>
            </a:r>
            <a:r>
              <a:rPr lang="de-DE" sz="3200" dirty="0"/>
              <a:t> problem-</a:t>
            </a:r>
            <a:r>
              <a:rPr lang="de-DE" sz="3200" dirty="0" err="1"/>
              <a:t>solving</a:t>
            </a:r>
            <a:r>
              <a:rPr lang="de-DE" sz="3200" dirty="0"/>
              <a:t> </a:t>
            </a:r>
            <a:r>
              <a:rPr lang="de-DE" dirty="0" err="1"/>
              <a:t>for</a:t>
            </a:r>
            <a:r>
              <a:rPr lang="de-DE" dirty="0"/>
              <a:t> </a:t>
            </a:r>
            <a:r>
              <a:rPr lang="de-DE" dirty="0" err="1"/>
              <a:t>coordination</a:t>
            </a:r>
            <a:r>
              <a:rPr lang="de-DE" dirty="0"/>
              <a:t> </a:t>
            </a:r>
            <a:r>
              <a:rPr lang="de-DE" dirty="0" err="1"/>
              <a:t>challenges</a:t>
            </a:r>
            <a:r>
              <a:rPr lang="de-DE" dirty="0"/>
              <a:t> </a:t>
            </a:r>
            <a:r>
              <a:rPr lang="mr-IN" dirty="0"/>
              <a:t>–</a:t>
            </a:r>
            <a:r>
              <a:rPr lang="de-DE" dirty="0"/>
              <a:t> </a:t>
            </a:r>
            <a:r>
              <a:rPr lang="de-DE" dirty="0" err="1"/>
              <a:t>the</a:t>
            </a:r>
            <a:r>
              <a:rPr lang="de-DE" dirty="0"/>
              <a:t> </a:t>
            </a:r>
            <a:r>
              <a:rPr lang="de-DE" dirty="0" err="1"/>
              <a:t>scenario</a:t>
            </a:r>
            <a:r>
              <a:rPr lang="de-DE" dirty="0"/>
              <a:t> </a:t>
            </a:r>
            <a:r>
              <a:rPr lang="de-DE" dirty="0" err="1"/>
              <a:t>perspective</a:t>
            </a:r>
            <a:r>
              <a:rPr lang="de-DE" dirty="0"/>
              <a:t> </a:t>
            </a:r>
            <a:r>
              <a:rPr lang="de-DE" dirty="0" err="1"/>
              <a:t>is</a:t>
            </a:r>
            <a:r>
              <a:rPr lang="de-DE" dirty="0"/>
              <a:t> </a:t>
            </a:r>
            <a:r>
              <a:rPr lang="de-DE" dirty="0" err="1"/>
              <a:t>always</a:t>
            </a:r>
            <a:r>
              <a:rPr lang="de-DE" dirty="0"/>
              <a:t> </a:t>
            </a:r>
            <a:r>
              <a:rPr lang="de-DE" dirty="0" err="1"/>
              <a:t>that</a:t>
            </a:r>
            <a:r>
              <a:rPr lang="de-DE" dirty="0"/>
              <a:t> </a:t>
            </a:r>
            <a:r>
              <a:rPr lang="de-DE" dirty="0" err="1"/>
              <a:t>of</a:t>
            </a:r>
            <a:r>
              <a:rPr lang="de-DE" dirty="0"/>
              <a:t> </a:t>
            </a:r>
            <a:r>
              <a:rPr lang="de-DE" dirty="0" err="1"/>
              <a:t>the</a:t>
            </a:r>
            <a:r>
              <a:rPr lang="de-DE" dirty="0"/>
              <a:t> national </a:t>
            </a:r>
            <a:r>
              <a:rPr lang="de-DE" dirty="0" err="1"/>
              <a:t>Shelter</a:t>
            </a:r>
            <a:r>
              <a:rPr lang="de-DE" dirty="0"/>
              <a:t> Cluster </a:t>
            </a:r>
            <a:r>
              <a:rPr lang="de-DE" dirty="0" err="1"/>
              <a:t>team</a:t>
            </a:r>
            <a:r>
              <a:rPr lang="de-DE" dirty="0"/>
              <a:t>, not </a:t>
            </a:r>
            <a:r>
              <a:rPr lang="de-DE" dirty="0" err="1"/>
              <a:t>of</a:t>
            </a:r>
            <a:r>
              <a:rPr lang="de-DE" dirty="0"/>
              <a:t> an individual programme-</a:t>
            </a:r>
            <a:r>
              <a:rPr lang="de-DE" dirty="0" err="1"/>
              <a:t>implementing</a:t>
            </a:r>
            <a:r>
              <a:rPr lang="de-DE" dirty="0"/>
              <a:t> </a:t>
            </a:r>
            <a:r>
              <a:rPr lang="de-DE" dirty="0" err="1"/>
              <a:t>organisation</a:t>
            </a:r>
            <a:endParaRPr lang="en-US" sz="3200" dirty="0"/>
          </a:p>
          <a:p>
            <a:endParaRPr lang="en-US" dirty="0"/>
          </a:p>
        </p:txBody>
      </p:sp>
    </p:spTree>
    <p:extLst>
      <p:ext uri="{BB962C8B-B14F-4D97-AF65-F5344CB8AC3E}">
        <p14:creationId xmlns:p14="http://schemas.microsoft.com/office/powerpoint/2010/main" val="9309069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2: Selecting and coordinating market analyses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6</a:t>
            </a:fld>
            <a:endParaRPr lang="en-GB"/>
          </a:p>
        </p:txBody>
      </p:sp>
      <p:sp>
        <p:nvSpPr>
          <p:cNvPr id="6" name="Content Placeholder 2"/>
          <p:cNvSpPr>
            <a:spLocks noGrp="1"/>
          </p:cNvSpPr>
          <p:nvPr>
            <p:ph idx="1"/>
          </p:nvPr>
        </p:nvSpPr>
        <p:spPr>
          <a:xfrm>
            <a:off x="609600" y="1600201"/>
            <a:ext cx="10972800" cy="4525963"/>
          </a:xfrm>
        </p:spPr>
        <p:txBody>
          <a:bodyPr>
            <a:normAutofit fontScale="85000" lnSpcReduction="10000"/>
          </a:bodyPr>
          <a:lstStyle/>
          <a:p>
            <a:pPr marL="0" indent="0">
              <a:buNone/>
            </a:pPr>
            <a:r>
              <a:rPr lang="en-US" dirty="0"/>
              <a:t>Group Work, Task 1:</a:t>
            </a:r>
          </a:p>
          <a:p>
            <a:r>
              <a:rPr lang="en-US" dirty="0"/>
              <a:t>The Shelter Cluster team is having a meeting, to explore possible focus points and challenges for a national market analysis</a:t>
            </a:r>
          </a:p>
          <a:p>
            <a:r>
              <a:rPr lang="en-US" dirty="0"/>
              <a:t>Based upon the country profile document, come up with a short forecast statement identifying likely key focus areas and likely challenges, for conducting a national market analysis in:</a:t>
            </a:r>
          </a:p>
          <a:p>
            <a:pPr lvl="1"/>
            <a:r>
              <a:rPr lang="en-US" sz="3200" dirty="0"/>
              <a:t>Common shelter and construction materials</a:t>
            </a:r>
          </a:p>
          <a:p>
            <a:pPr lvl="1"/>
            <a:r>
              <a:rPr lang="en-US" sz="3200" dirty="0"/>
              <a:t>General household commodities, including common household NFIs</a:t>
            </a:r>
          </a:p>
          <a:p>
            <a:pPr lvl="1"/>
            <a:r>
              <a:rPr lang="en-US" sz="3200" dirty="0"/>
              <a:t>Rental accommodation</a:t>
            </a:r>
          </a:p>
          <a:p>
            <a:pPr lvl="1"/>
            <a:r>
              <a:rPr lang="en-US" sz="3200" dirty="0" err="1"/>
              <a:t>Labour</a:t>
            </a:r>
            <a:r>
              <a:rPr lang="en-US" sz="3200" dirty="0"/>
              <a:t>, for construction</a:t>
            </a:r>
          </a:p>
          <a:p>
            <a:endParaRPr lang="en-US" dirty="0"/>
          </a:p>
        </p:txBody>
      </p:sp>
    </p:spTree>
    <p:extLst>
      <p:ext uri="{BB962C8B-B14F-4D97-AF65-F5344CB8AC3E}">
        <p14:creationId xmlns:p14="http://schemas.microsoft.com/office/powerpoint/2010/main" val="456238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2: Selecting and coordinating market analyses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7</a:t>
            </a:fld>
            <a:endParaRPr lang="en-GB"/>
          </a:p>
        </p:txBody>
      </p:sp>
      <p:sp>
        <p:nvSpPr>
          <p:cNvPr id="6" name="Content Placeholder 2"/>
          <p:cNvSpPr>
            <a:spLocks noGrp="1"/>
          </p:cNvSpPr>
          <p:nvPr>
            <p:ph idx="1"/>
          </p:nvPr>
        </p:nvSpPr>
        <p:spPr>
          <a:xfrm>
            <a:off x="609600" y="1600201"/>
            <a:ext cx="10972800" cy="4724212"/>
          </a:xfrm>
        </p:spPr>
        <p:txBody>
          <a:bodyPr>
            <a:normAutofit fontScale="77500" lnSpcReduction="20000"/>
          </a:bodyPr>
          <a:lstStyle/>
          <a:p>
            <a:pPr marL="0" indent="0">
              <a:buNone/>
            </a:pPr>
            <a:r>
              <a:rPr lang="en-US" sz="3400" dirty="0"/>
              <a:t>Group Work, update:</a:t>
            </a:r>
          </a:p>
          <a:p>
            <a:r>
              <a:rPr lang="en-US" sz="3400" dirty="0"/>
              <a:t>The first teams have returned after visiting flood-affected areas, and are stating that in their informal observation, the following materials are being commonly used by households whose houses have been destroyed or damaged:</a:t>
            </a:r>
          </a:p>
          <a:p>
            <a:pPr lvl="1"/>
            <a:r>
              <a:rPr lang="en-US" sz="3400" dirty="0"/>
              <a:t>Recovered pieces of wood planking, to vertically brace damaged walls, and span holes in roofs</a:t>
            </a:r>
          </a:p>
          <a:p>
            <a:pPr lvl="1"/>
            <a:r>
              <a:rPr lang="en-US" sz="3400" dirty="0"/>
              <a:t>Bamboo poles, as props for makeshift shelters (near to damaged houses, or in spontaneous settlements)</a:t>
            </a:r>
          </a:p>
          <a:p>
            <a:pPr lvl="1"/>
            <a:r>
              <a:rPr lang="en-US" sz="3400" dirty="0"/>
              <a:t>CGI sheets </a:t>
            </a:r>
            <a:r>
              <a:rPr lang="mr-IN" sz="3400" dirty="0"/>
              <a:t>–</a:t>
            </a:r>
            <a:r>
              <a:rPr lang="en-US" sz="3400" dirty="0"/>
              <a:t> often small pieces, attached to each other to create shelter walls</a:t>
            </a:r>
          </a:p>
          <a:p>
            <a:pPr lvl="1"/>
            <a:r>
              <a:rPr lang="en-US" sz="3400" dirty="0"/>
              <a:t>Locally available, low-quality plastic sheeting, wrapped multiple times around smaller makeshift shelters, or as multiple layers for shelter roofs</a:t>
            </a:r>
          </a:p>
          <a:p>
            <a:endParaRPr lang="en-US" dirty="0"/>
          </a:p>
        </p:txBody>
      </p:sp>
    </p:spTree>
    <p:extLst>
      <p:ext uri="{BB962C8B-B14F-4D97-AF65-F5344CB8AC3E}">
        <p14:creationId xmlns:p14="http://schemas.microsoft.com/office/powerpoint/2010/main" val="21132553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2: Selecting and coordinating market analyses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8</a:t>
            </a:fld>
            <a:endParaRPr lang="en-GB"/>
          </a:p>
        </p:txBody>
      </p:sp>
      <p:sp>
        <p:nvSpPr>
          <p:cNvPr id="5" name="Content Placeholder 2"/>
          <p:cNvSpPr>
            <a:spLocks noGrp="1"/>
          </p:cNvSpPr>
          <p:nvPr>
            <p:ph idx="1"/>
          </p:nvPr>
        </p:nvSpPr>
        <p:spPr>
          <a:xfrm>
            <a:off x="609600" y="1600201"/>
            <a:ext cx="10972800" cy="4525963"/>
          </a:xfrm>
        </p:spPr>
        <p:txBody>
          <a:bodyPr>
            <a:normAutofit/>
          </a:bodyPr>
          <a:lstStyle/>
          <a:p>
            <a:pPr marL="0" indent="0">
              <a:buNone/>
            </a:pPr>
            <a:r>
              <a:rPr lang="en-US" dirty="0"/>
              <a:t>Group work:</a:t>
            </a:r>
          </a:p>
          <a:p>
            <a:r>
              <a:rPr lang="en-US" dirty="0"/>
              <a:t>Read the scenario background docs:</a:t>
            </a:r>
          </a:p>
          <a:p>
            <a:pPr lvl="1"/>
            <a:r>
              <a:rPr lang="en-US" dirty="0" err="1"/>
              <a:t>Sendonia</a:t>
            </a:r>
            <a:r>
              <a:rPr lang="en-US" dirty="0"/>
              <a:t> Bamboo Market Notes</a:t>
            </a:r>
          </a:p>
          <a:p>
            <a:pPr lvl="1"/>
            <a:r>
              <a:rPr lang="en-US" dirty="0" err="1"/>
              <a:t>Sendonia</a:t>
            </a:r>
            <a:r>
              <a:rPr lang="en-US" dirty="0"/>
              <a:t> Bricks Market Notes</a:t>
            </a:r>
          </a:p>
          <a:p>
            <a:pPr lvl="1"/>
            <a:r>
              <a:rPr lang="en-US" dirty="0" err="1"/>
              <a:t>Sendonia</a:t>
            </a:r>
            <a:r>
              <a:rPr lang="en-US" dirty="0"/>
              <a:t> </a:t>
            </a:r>
            <a:r>
              <a:rPr lang="en-US" dirty="0" err="1"/>
              <a:t>Labour</a:t>
            </a:r>
            <a:r>
              <a:rPr lang="en-US" dirty="0"/>
              <a:t> Market Notes</a:t>
            </a:r>
          </a:p>
          <a:p>
            <a:pPr lvl="1"/>
            <a:r>
              <a:rPr lang="en-US" dirty="0" err="1"/>
              <a:t>Sendonia</a:t>
            </a:r>
            <a:r>
              <a:rPr lang="en-US" dirty="0"/>
              <a:t> Rental Market Notes</a:t>
            </a:r>
          </a:p>
          <a:p>
            <a:endParaRPr lang="en-US" dirty="0"/>
          </a:p>
        </p:txBody>
      </p:sp>
    </p:spTree>
    <p:extLst>
      <p:ext uri="{BB962C8B-B14F-4D97-AF65-F5344CB8AC3E}">
        <p14:creationId xmlns:p14="http://schemas.microsoft.com/office/powerpoint/2010/main" val="18340547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2: Selecting and coordinating market analyses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9</a:t>
            </a:fld>
            <a:endParaRPr lang="en-GB"/>
          </a:p>
        </p:txBody>
      </p:sp>
      <p:sp>
        <p:nvSpPr>
          <p:cNvPr id="6" name="Content Placeholder 2"/>
          <p:cNvSpPr>
            <a:spLocks noGrp="1"/>
          </p:cNvSpPr>
          <p:nvPr>
            <p:ph idx="1"/>
          </p:nvPr>
        </p:nvSpPr>
        <p:spPr>
          <a:xfrm>
            <a:off x="609600" y="1600201"/>
            <a:ext cx="10972800" cy="4525963"/>
          </a:xfrm>
        </p:spPr>
        <p:txBody>
          <a:bodyPr>
            <a:normAutofit fontScale="85000" lnSpcReduction="20000"/>
          </a:bodyPr>
          <a:lstStyle/>
          <a:p>
            <a:pPr marL="0" indent="0">
              <a:buNone/>
            </a:pPr>
            <a:r>
              <a:rPr lang="en-US" dirty="0"/>
              <a:t>Group Work, Task 1:</a:t>
            </a:r>
          </a:p>
          <a:p>
            <a:r>
              <a:rPr lang="en-US" dirty="0"/>
              <a:t>A senior staff member from the Shelter Cluster lead’s national office has shared some of his impressions of some key local markets, in an interview with the Shelter Cluster Technical Coordinator (these are recorded in the four ‘Market Notes’ documents)</a:t>
            </a:r>
          </a:p>
          <a:p>
            <a:r>
              <a:rPr lang="en-US" dirty="0"/>
              <a:t>The information from these interview notes need to be corroborated and expanded upon, and put into a national ‘bigger picture’</a:t>
            </a:r>
          </a:p>
          <a:p>
            <a:r>
              <a:rPr lang="en-US" dirty="0"/>
              <a:t>What other key points should be included in any joint market assessment done together with the CWG?</a:t>
            </a:r>
          </a:p>
          <a:p>
            <a:r>
              <a:rPr lang="en-US" dirty="0"/>
              <a:t>How should the Shelter Cluster coordination team convince the CWG to include each of the key points in the joint assessment? What are the likely focus points for any CVA assessment </a:t>
            </a:r>
            <a:r>
              <a:rPr lang="en-US"/>
              <a:t>in this situation?</a:t>
            </a:r>
            <a:endParaRPr lang="en-US" dirty="0"/>
          </a:p>
          <a:p>
            <a:endParaRPr lang="en-US" dirty="0"/>
          </a:p>
        </p:txBody>
      </p:sp>
    </p:spTree>
    <p:extLst>
      <p:ext uri="{BB962C8B-B14F-4D97-AF65-F5344CB8AC3E}">
        <p14:creationId xmlns:p14="http://schemas.microsoft.com/office/powerpoint/2010/main" val="1151967533"/>
      </p:ext>
    </p:extLst>
  </p:cSld>
  <p:clrMapOvr>
    <a:masterClrMapping/>
  </p:clrMapOvr>
</p:sld>
</file>

<file path=ppt/theme/theme1.xml><?xml version="1.0" encoding="utf-8"?>
<a:theme xmlns:a="http://schemas.openxmlformats.org/drawingml/2006/main" name="1_4. Shelter Cluster PowerPoint Template (2007 and later)">
  <a:themeElements>
    <a:clrScheme name="Shelter Cluster 3 Soft">
      <a:dk1>
        <a:sysClr val="windowText" lastClr="000000"/>
      </a:dk1>
      <a:lt1>
        <a:sysClr val="window" lastClr="FFFFFF"/>
      </a:lt1>
      <a:dk2>
        <a:srgbClr val="04314C"/>
      </a:dk2>
      <a:lt2>
        <a:srgbClr val="F6F6F6"/>
      </a:lt2>
      <a:accent1>
        <a:srgbClr val="365A70"/>
      </a:accent1>
      <a:accent2>
        <a:srgbClr val="FFC133"/>
      </a:accent2>
      <a:accent3>
        <a:srgbClr val="994345"/>
      </a:accent3>
      <a:accent4>
        <a:srgbClr val="84C559"/>
      </a:accent4>
      <a:accent5>
        <a:srgbClr val="FD3333"/>
      </a:accent5>
      <a:accent6>
        <a:srgbClr val="459FD5"/>
      </a:accent6>
      <a:hlink>
        <a:srgbClr val="994345"/>
      </a:hlink>
      <a:folHlink>
        <a:srgbClr val="7030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11009</TotalTime>
  <Words>624</Words>
  <Application>Microsoft Office PowerPoint</Application>
  <PresentationFormat>Widescreen</PresentationFormat>
  <Paragraphs>56</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Gill Sans Infant MT</vt:lpstr>
      <vt:lpstr>Verdana</vt:lpstr>
      <vt:lpstr>Wingdings</vt:lpstr>
      <vt:lpstr>1_4. Shelter Cluster PowerPoint Template (2007 and later)</vt:lpstr>
      <vt:lpstr>Scenario Work 2: Selecting and coordinating needs analysis methods  </vt:lpstr>
      <vt:lpstr>Scenario Work 2: Selecting and coordinating market analyses</vt:lpstr>
      <vt:lpstr>Scenario Work 2: Selecting and coordinating market analyses  </vt:lpstr>
      <vt:lpstr>Scenario Work 2: Selecting and coordinating market analyses  </vt:lpstr>
      <vt:lpstr>Scenario Work 2: Selecting and coordinating market analyses  </vt:lpstr>
      <vt:lpstr>Scenario Work 2: Selecting and coordinating market analyses  </vt:lpstr>
      <vt:lpstr>Scenario Work 2: Selecting and coordinating market analyses  </vt:lpstr>
      <vt:lpstr>Scenario Work 2: Selecting and coordinating market analyses  </vt:lpstr>
      <vt:lpstr>Scenario Work 2: Selecting and coordinating market analyses  </vt:lpstr>
      <vt:lpstr>Any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kennedy</dc:creator>
  <cp:lastModifiedBy>Timothy Quick</cp:lastModifiedBy>
  <cp:revision>333</cp:revision>
  <dcterms:created xsi:type="dcterms:W3CDTF">2019-01-07T15:35:56Z</dcterms:created>
  <dcterms:modified xsi:type="dcterms:W3CDTF">2019-02-05T16:13:49Z</dcterms:modified>
</cp:coreProperties>
</file>